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34" d="100"/>
          <a:sy n="134" d="100"/>
        </p:scale>
        <p:origin x="186" y="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>
                <a:latin typeface="Arial" charset="0"/>
                <a:ea typeface="Arial" charset="0"/>
                <a:cs typeface="Arial" charset="0"/>
              </a:defRPr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With support system</a:t>
            </a:r>
            <a:br>
              <a:rPr lang="en-US" sz="1000" dirty="0">
                <a:latin typeface="Arial" charset="0"/>
                <a:ea typeface="Arial" charset="0"/>
                <a:cs typeface="Arial" charset="0"/>
              </a:rPr>
            </a:br>
            <a:r>
              <a:rPr lang="en-US" sz="1000" i="1" dirty="0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= 27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44431238596655"/>
          <c:y val="0.22008821813939899"/>
          <c:w val="0.50490046092228702"/>
          <c:h val="0.749522820064159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With Support System</c:v>
                </c:pt>
              </c:strCache>
            </c:strRef>
          </c:tx>
          <c:dPt>
            <c:idx val="1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E319-4ADA-97EB-503D13C9097E}"/>
              </c:ext>
            </c:extLst>
          </c:dPt>
          <c:dLbls>
            <c:dLbl>
              <c:idx val="0"/>
              <c:layout>
                <c:manualLayout>
                  <c:x val="0.219845351135628"/>
                  <c:y val="5.0743981691123402E-2"/>
                </c:manualLayout>
              </c:layout>
              <c:tx>
                <c:rich>
                  <a:bodyPr/>
                  <a:lstStyle/>
                  <a:p>
                    <a:pPr>
                      <a:defRPr lang="en-US" b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defRPr>
                    </a:pPr>
                    <a:r>
                      <a:rPr lang="en-US" b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Improved
89%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319-4ADA-97EB-503D13C9097E}"/>
                </c:ext>
              </c:extLst>
            </c:dLbl>
            <c:dLbl>
              <c:idx val="1"/>
              <c:layout>
                <c:manualLayout>
                  <c:x val="-0.26408405767278798"/>
                  <c:y val="9.7714572446119696E-2"/>
                </c:manualLayout>
              </c:layout>
              <c:tx>
                <c:rich>
                  <a:bodyPr/>
                  <a:lstStyle/>
                  <a:p>
                    <a:pPr>
                      <a:defRPr lang="en-US" sz="1000" b="0">
                        <a:latin typeface="Arial" charset="0"/>
                        <a:ea typeface="Arial" charset="0"/>
                        <a:cs typeface="Arial" charset="0"/>
                      </a:defRPr>
                    </a:pPr>
                    <a:r>
                      <a:rPr lang="en-GB" sz="1000" b="0" dirty="0">
                        <a:latin typeface="Arial" charset="0"/>
                        <a:ea typeface="Arial" charset="0"/>
                        <a:cs typeface="Arial" charset="0"/>
                      </a:rPr>
                      <a:t>No change </a:t>
                    </a:r>
                    <a:br>
                      <a:rPr lang="en-GB" sz="1000" b="0" dirty="0">
                        <a:latin typeface="Arial" charset="0"/>
                        <a:ea typeface="Arial" charset="0"/>
                        <a:cs typeface="Arial" charset="0"/>
                      </a:rPr>
                    </a:br>
                    <a:r>
                      <a:rPr lang="en-GB" sz="1000" b="0" dirty="0">
                        <a:latin typeface="Arial" charset="0"/>
                        <a:ea typeface="Arial" charset="0"/>
                        <a:cs typeface="Arial" charset="0"/>
                      </a:rPr>
                      <a:t>or worsening
11%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319-4ADA-97EB-503D13C909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b="0"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improved</c:v>
                </c:pt>
                <c:pt idx="1">
                  <c:v>no change or worsening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89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19-4ADA-97EB-503D13C9097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sz="1000">
                <a:latin typeface="Arial" charset="0"/>
                <a:ea typeface="Arial" charset="0"/>
                <a:cs typeface="Arial" charset="0"/>
              </a:defRPr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Without support system</a:t>
            </a:r>
            <a:br>
              <a:rPr lang="en-US" sz="1000" dirty="0">
                <a:latin typeface="Arial" charset="0"/>
                <a:ea typeface="Arial" charset="0"/>
                <a:cs typeface="Arial" charset="0"/>
              </a:rPr>
            </a:br>
            <a:r>
              <a:rPr lang="en-US" sz="1000" i="1" dirty="0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= 23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6828204445458798"/>
          <c:y val="0.22008821813939899"/>
          <c:w val="0.51818656725880297"/>
          <c:h val="0.74489319043452995"/>
        </c:manualLayout>
      </c:layout>
      <c:doughnutChart>
        <c:varyColors val="1"/>
        <c:ser>
          <c:idx val="0"/>
          <c:order val="0"/>
          <c:tx>
            <c:strRef>
              <c:f>Sheet1!$C$1</c:f>
              <c:strCache>
                <c:ptCount val="1"/>
                <c:pt idx="0">
                  <c:v>Without Support System</c:v>
                </c:pt>
              </c:strCache>
            </c:strRef>
          </c:tx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826-42D5-8945-1283C4BB8115}"/>
              </c:ext>
            </c:extLst>
          </c:dPt>
          <c:dLbls>
            <c:dLbl>
              <c:idx val="0"/>
              <c:layout>
                <c:manualLayout>
                  <c:x val="0.18552910382649901"/>
                  <c:y val="-0.12787967053812899"/>
                </c:manualLayout>
              </c:layout>
              <c:tx>
                <c:rich>
                  <a:bodyPr/>
                  <a:lstStyle/>
                  <a:p>
                    <a:pPr>
                      <a:defRPr lang="en-US" sz="1000" b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defRPr>
                    </a:pPr>
                    <a:r>
                      <a:rPr lang="en-US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Improved
39%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826-42D5-8945-1283C4BB8115}"/>
                </c:ext>
              </c:extLst>
            </c:dLbl>
            <c:dLbl>
              <c:idx val="1"/>
              <c:layout>
                <c:manualLayout>
                  <c:x val="-0.226666852266946"/>
                  <c:y val="-0.19334859073051899"/>
                </c:manualLayout>
              </c:layout>
              <c:tx>
                <c:rich>
                  <a:bodyPr anchorCtr="0"/>
                  <a:lstStyle/>
                  <a:p>
                    <a:pPr algn="ctr">
                      <a:defRPr lang="en-US" sz="1000" b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defRPr>
                    </a:pPr>
                    <a:r>
                      <a:rPr lang="en-GB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No change </a:t>
                    </a:r>
                    <a:br>
                      <a:rPr lang="en-GB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</a:br>
                    <a:r>
                      <a:rPr lang="en-GB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or worsening
61%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950909577587399"/>
                      <c:h val="0.3046420834914150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7826-42D5-8945-1283C4BB81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0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improved</c:v>
                </c:pt>
                <c:pt idx="1">
                  <c:v>no change or worsening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39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26-42D5-8945-1283C4BB811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F620-79DD-44EE-BC68-64499697F9D3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5BF2A-E70D-4852-AAA3-9BE12E92499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0489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 a post hoc analysis of data from the CATIE study, 50 patients were dichotomized into 2 groups: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The first group had a family/significant other—available and mostly supportive—to work collaboratively to facilitate adherence with the treatment team (n=27).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The second group either did not have family/significant other support because there was no one available, the patient-family unit was in a highly conflicted struggle, or the family would not/could not come in regularly for treatment visits (n=23).</a:t>
            </a:r>
          </a:p>
          <a:p>
            <a:pPr>
              <a:defRPr/>
            </a:pPr>
            <a:r>
              <a:rPr lang="en-US" dirty="0"/>
              <a:t>Outcome ratings were based on the author’s ratings of outcome as well as the outcome ratings in the CATIE database.</a:t>
            </a:r>
          </a:p>
          <a:p>
            <a:pPr>
              <a:defRPr/>
            </a:pPr>
            <a:r>
              <a:rPr lang="en-US" dirty="0"/>
              <a:t>It was demonstrated that having a family available and supportive improves outcome.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24 of the 27 patients (89%) with supportive families improved.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14 of the 23 patients (61%) of the patients with a </a:t>
            </a:r>
            <a:r>
              <a:rPr lang="en-US" dirty="0" err="1"/>
              <a:t>nonavailable</a:t>
            </a:r>
            <a:r>
              <a:rPr lang="en-US" dirty="0"/>
              <a:t> </a:t>
            </a:r>
            <a:r>
              <a:rPr lang="en-US" dirty="0" err="1"/>
              <a:t>nonsupportive</a:t>
            </a:r>
            <a:r>
              <a:rPr lang="en-US" dirty="0"/>
              <a:t> group showed no change or worsened.</a:t>
            </a:r>
          </a:p>
          <a:p>
            <a:pPr>
              <a:defRPr/>
            </a:pPr>
            <a:r>
              <a:rPr lang="en-US" dirty="0"/>
              <a:t>Improved outcomes may be mediated by improving long-term adherence.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23 of the 27 patients (85%) with supportive families remained in treatment for the entire study.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10 of the 23 patients (43%) without a supportive family remained in treatment for the entire study.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900" b="1" dirty="0"/>
              <a:t>Reference</a:t>
            </a:r>
          </a:p>
          <a:p>
            <a:pPr>
              <a:spcBef>
                <a:spcPts val="0"/>
              </a:spcBef>
              <a:defRPr/>
            </a:pPr>
            <a:r>
              <a:rPr lang="en-US" sz="900" dirty="0"/>
              <a:t>Glick ID, </a:t>
            </a:r>
            <a:r>
              <a:rPr lang="en-US" sz="900" dirty="0" err="1"/>
              <a:t>Stekoll</a:t>
            </a:r>
            <a:r>
              <a:rPr lang="en-US" sz="900" dirty="0"/>
              <a:t> AH, Hays S. The role of the family and improvement in treatment maintenance, adherence, and outcome for schizophrenia. </a:t>
            </a:r>
            <a:r>
              <a:rPr lang="en-US" sz="900" i="1" dirty="0"/>
              <a:t>J </a:t>
            </a:r>
            <a:r>
              <a:rPr lang="en-US" sz="900" i="1" dirty="0" err="1"/>
              <a:t>Clin</a:t>
            </a:r>
            <a:r>
              <a:rPr lang="en-US" sz="900" i="1" dirty="0"/>
              <a:t> </a:t>
            </a:r>
            <a:r>
              <a:rPr lang="en-US" sz="900" i="1" dirty="0" err="1"/>
              <a:t>Psychopharmacol</a:t>
            </a:r>
            <a:r>
              <a:rPr lang="en-US" sz="900" dirty="0"/>
              <a:t>. 2011;31(1):82-85.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253287-C414-47E5-BF6E-08C82B5F90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/>
            </a:endParaRPr>
          </a:p>
        </p:txBody>
      </p:sp>
      <p:sp>
        <p:nvSpPr>
          <p:cNvPr id="109574" name="Slide Image Placeholder 3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0381761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3313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3249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2014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0143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0696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796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96601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615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3303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840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0825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96759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663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35097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5806782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620161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5822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5602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30333940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52300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186A2F24-D1DF-4B3F-B814-95A2251827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D9CBC19-2189-4A73-955D-C3D13095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B9C34D-E3C1-4FB2-9D7A-6D29497888E5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928354EB-2D87-4DEA-A5BF-181CB7B2A7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992EE01-7FAA-46A0-9102-2DF8359A9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291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9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0853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1.xml"/><Relationship Id="rId33" Type="http://schemas.openxmlformats.org/officeDocument/2006/relationships/tags" Target="../tags/tag9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32" Type="http://schemas.openxmlformats.org/officeDocument/2006/relationships/tags" Target="../tags/tag8.xml"/><Relationship Id="rId37" Type="http://schemas.openxmlformats.org/officeDocument/2006/relationships/tags" Target="../tags/tag1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4.xml"/><Relationship Id="rId36" Type="http://schemas.openxmlformats.org/officeDocument/2006/relationships/tags" Target="../tags/tag1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3.xml"/><Relationship Id="rId30" Type="http://schemas.openxmlformats.org/officeDocument/2006/relationships/tags" Target="../tags/tag6.xml"/><Relationship Id="rId35" Type="http://schemas.openxmlformats.org/officeDocument/2006/relationships/tags" Target="../tags/tag1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539750" y="1382185"/>
            <a:ext cx="218017" cy="277284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5400000">
            <a:off x="-539750" y="239185"/>
            <a:ext cx="218017" cy="277284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16200000" flipV="1">
            <a:off x="-539750" y="6385983"/>
            <a:ext cx="218017" cy="277284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5400000">
            <a:off x="-539750" y="2040467"/>
            <a:ext cx="218017" cy="277284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 flipH="1">
            <a:off x="742952" y="-458610"/>
            <a:ext cx="218017" cy="277284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10800000">
            <a:off x="11349568" y="-458610"/>
            <a:ext cx="218017" cy="277284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5400000">
            <a:off x="-539750" y="1837267"/>
            <a:ext cx="218017" cy="277284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494368" y="-458610"/>
            <a:ext cx="218017" cy="277284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10800000" flipH="1">
            <a:off x="1723674" y="-458610"/>
            <a:ext cx="218017" cy="277284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5400000">
            <a:off x="-539750" y="1521885"/>
            <a:ext cx="218017" cy="277284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528461" y="5027083"/>
            <a:ext cx="218017" cy="277284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528461" y="4732867"/>
            <a:ext cx="218017" cy="277284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7"/>
            </p:custDataLst>
          </p:nvPr>
        </p:nvGrpSpPr>
        <p:grpSpPr bwMode="auto">
          <a:xfrm rot="16200000" flipV="1">
            <a:off x="-528461" y="4461934"/>
            <a:ext cx="218017" cy="277284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0802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tekst 1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Schizophrenia</a:t>
            </a:r>
            <a:endParaRPr lang="da-DK" dirty="0">
              <a:latin typeface="+mn-lt"/>
            </a:endParaRPr>
          </a:p>
        </p:txBody>
      </p:sp>
      <p:sp>
        <p:nvSpPr>
          <p:cNvPr id="29" name="Titel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Value of a Support System</a:t>
            </a:r>
          </a:p>
        </p:txBody>
      </p:sp>
      <p:sp>
        <p:nvSpPr>
          <p:cNvPr id="19" name="Pladsholder til tekst 18"/>
          <p:cNvSpPr>
            <a:spLocks noGrp="1"/>
          </p:cNvSpPr>
          <p:nvPr>
            <p:ph idx="19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67" dirty="0"/>
              <a:t>In a post hoc analysis of data from the CATIE trial, 89% of patients with a supportive family improved, compared with only 39% of those lacking a supportive family</a:t>
            </a:r>
            <a:endParaRPr lang="da-DK" sz="1867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EA15D-0CAC-43A6-A1A3-08B6212EDB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CATIE = Clinical Antipsychotic Trials of Intervention Effectiveness.</a:t>
            </a:r>
          </a:p>
          <a:p>
            <a:pPr marL="0" indent="0">
              <a:buNone/>
            </a:pPr>
            <a:r>
              <a:rPr lang="en-US" dirty="0"/>
              <a:t>Glick ID, </a:t>
            </a:r>
            <a:r>
              <a:rPr lang="en-US" i="1" dirty="0"/>
              <a:t>et al. J Clin </a:t>
            </a:r>
            <a:r>
              <a:rPr lang="en-US" i="1" dirty="0" err="1"/>
              <a:t>Psychopharmacol</a:t>
            </a:r>
            <a:r>
              <a:rPr lang="en-US" i="1" dirty="0"/>
              <a:t>. 2011;31(1):82-85.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145302" y="2240521"/>
          <a:ext cx="5390965" cy="2723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5477335" y="2240521"/>
          <a:ext cx="5220299" cy="2723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ounded Rectangle 18"/>
          <p:cNvSpPr/>
          <p:nvPr/>
        </p:nvSpPr>
        <p:spPr>
          <a:xfrm>
            <a:off x="1807054" y="5330249"/>
            <a:ext cx="8577892" cy="672000"/>
          </a:xfrm>
          <a:prstGeom prst="roundRect">
            <a:avLst/>
          </a:prstGeom>
          <a:solidFill>
            <a:srgbClr val="D9D1CC"/>
          </a:solidFill>
          <a:ln w="28575" algn="ctr">
            <a:noFill/>
            <a:round/>
            <a:headEnd/>
            <a:tailEnd/>
          </a:ln>
          <a:effectLst/>
        </p:spPr>
        <p:txBody>
          <a:bodyPr lIns="144000" tIns="96000" rIns="144000" bIns="144000" anchor="ctr">
            <a:noAutofit/>
          </a:bodyPr>
          <a:lstStyle/>
          <a:p>
            <a:pPr algn="ctr" defTabSz="1219170"/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Patients with a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supportive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family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were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about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twice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as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likely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to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remain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in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treatment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for the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duration</a:t>
            </a:r>
            <a:r>
              <a:rPr kumimoji="1" lang="da-DK" sz="1867" b="1" dirty="0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 of the </a:t>
            </a:r>
            <a:r>
              <a:rPr kumimoji="1" lang="da-DK" sz="1867" b="1" dirty="0" err="1">
                <a:solidFill>
                  <a:srgbClr val="3F1A01"/>
                </a:solidFill>
                <a:latin typeface="Calibri"/>
                <a:ea typeface="ＭＳ Ｐゴシック"/>
                <a:cs typeface="ＭＳ Ｐゴシック"/>
              </a:rPr>
              <a:t>study</a:t>
            </a:r>
            <a:endParaRPr kumimoji="1" lang="da-DK" sz="1867" b="1" dirty="0">
              <a:solidFill>
                <a:srgbClr val="3F1A01"/>
              </a:solidFill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61409711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Value of a Support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Shorter Duration of Psychosis Led to Improved Outcomes in Patients With First-Episode Schizophrenia</dc:title>
  <dc:creator>Maria Nordfang</dc:creator>
  <cp:lastModifiedBy>Henrik Haase</cp:lastModifiedBy>
  <cp:revision>3</cp:revision>
  <dcterms:created xsi:type="dcterms:W3CDTF">2022-02-15T11:00:30Z</dcterms:created>
  <dcterms:modified xsi:type="dcterms:W3CDTF">2022-02-15T14:17:00Z</dcterms:modified>
</cp:coreProperties>
</file>